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9"/>
  </p:notesMasterIdLst>
  <p:handoutMasterIdLst>
    <p:handoutMasterId r:id="rId20"/>
  </p:handoutMasterIdLst>
  <p:sldIdLst>
    <p:sldId id="289" r:id="rId8"/>
    <p:sldId id="290" r:id="rId9"/>
    <p:sldId id="297" r:id="rId10"/>
    <p:sldId id="291" r:id="rId11"/>
    <p:sldId id="293" r:id="rId12"/>
    <p:sldId id="294" r:id="rId13"/>
    <p:sldId id="295" r:id="rId14"/>
    <p:sldId id="292" r:id="rId15"/>
    <p:sldId id="296" r:id="rId16"/>
    <p:sldId id="29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15" autoAdjust="0"/>
    <p:restoredTop sz="94648"/>
  </p:normalViewPr>
  <p:slideViewPr>
    <p:cSldViewPr snapToGrid="0" snapToObjects="1">
      <p:cViewPr varScale="1">
        <p:scale>
          <a:sx n="80" d="100"/>
          <a:sy n="80" d="100"/>
        </p:scale>
        <p:origin x="94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7343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399175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750678-16CE-4445-9CBB-5CA5A8D293D7}"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1EA51-7193-ED46-99FB-8DD5E70D718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C0524-1817-234B-A65C-F588481ABE0E}"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1C847-9A72-8B4C-AE3F-1CC0780C6462}"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BF7A2E-F401-2341-B8D6-FD3D35A358A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31662F8-0D20-1D41-9F92-CF910C25BE08}"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34AD1-62F7-9F4E-B5DE-4E280BF084F7}"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9D482-0B72-B947-A1D2-FC3F362C606E}"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E0FC8-0730-E34F-9DAB-061942CAD515}"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34DBB-762D-3746-B10F-5C7FFE7BBB90}"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0F4B6-6818-9545-92F0-C19FB997F2E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FEA9B-536F-C643-BAD4-E1776B38ECC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A02FC0-7F8F-734C-92B5-27A85ECF725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1F222-164A-4844-9ECD-FB88CDBE18C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2A3E9-3166-2B48-8220-D16A088A369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1A78DE-E469-A14D-B6AF-06FF4D6EB05E}"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5F6A5-350B-B440-A1E8-8179DA5B7DA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35D6C-E2A2-AA4B-BF3D-880B50AEEE5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7E0B0B-3003-BE4D-AF16-219637AF6C0A}"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9A2440-7D80-E74D-B224-4B45B28ABF4B}"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7A8C4D-D72B-B547-8AE4-FFF4DDEB89C7}"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07DAA-5A74-C445-9460-D43D13C2E819}"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4E82F9D-18CB-7349-A320-B59B1F9DBA43}"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A7F110-199F-5246-B1A0-FE2EB4C09ACB}"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CAC65-79CE-8145-8369-FE47305F2E5D}"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E3C4C-B7AB-BA4D-9046-7235E260F14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1BB07-5F51-8E40-AAE6-976B3C7B27A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3A6B8-9760-7344-98E7-B3A0637F7C5B}"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1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E043B-B00E-DC4F-AA39-21423F9B1D0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60704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381242A-7720-D44A-BDA8-A947AC231BFD}"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98673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3B33B-4094-FC41-B86D-D77D8A3F7500}"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9654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63FD8E-5C9C-F546-83BF-4D7AE9F31FBD}"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731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6BF7BA-5F2B-0042-B436-3ACA680ED9F5}"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10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844038-AF94-D245-BB07-42AD9DA2E322}"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77FE9-C061-A548-AB8F-50AB49E806E4}"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0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3C742-A55A-D245-B32C-DC1AFCBB0943}"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0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550AC-4EA2-7647-83EF-F1C01206939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51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5CDCD-5BE4-4D4B-8626-ADE85727C5F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792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D676A-F2FF-544F-9705-426882B6F73A}"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9713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8ED2C0-1CB0-5C4D-8699-D64CAA777822}"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392" y="173515"/>
            <a:ext cx="8277216" cy="3038533"/>
          </a:xfrm>
          <a:prstGeom prst="rect">
            <a:avLst/>
          </a:prstGeom>
        </p:spPr>
      </p:pic>
    </p:spTree>
    <p:extLst>
      <p:ext uri="{BB962C8B-B14F-4D97-AF65-F5344CB8AC3E}">
        <p14:creationId xmlns:p14="http://schemas.microsoft.com/office/powerpoint/2010/main" val="12477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639C9-881A-E346-9536-B20D65C54860}"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550988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C83A3CF-365D-8442-AD3A-75947CB12EC1}"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51048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48A71E-13D8-014E-A949-2323CFAADE4C}"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556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D5795-D636-464A-895D-BBE8D36742F6}"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03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230BF-7169-864D-B796-E1E62D7C627D}"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E3D6AF-A9E2-054D-947E-80ABEF38ED8F}"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64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D1C52-778D-F449-A110-3BAA6E36032B}"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466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6AE61-5E8A-6846-BD88-08E90AD406C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7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DB8DE-8238-1140-85D9-77E9CA7863F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DEBFF-0807-FD49-9616-DF1767AFB75C}"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4571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BBFB1-6CB6-254E-9426-374704247BF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81482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B95530-0953-914B-9152-234556C35A6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371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7B12B-2282-7A4F-AF18-4672F3BD923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14080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E1A87-C23D-2044-965B-5498B1E4C30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4673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385300-DC59-0848-84DA-DA6F4C8FB130}"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137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D23515-F351-5E47-9C30-C3B21E2E6E5C}"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EE2392-2339-C048-B20E-980185AAFD1B}"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83939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DD46C-DE07-3246-AE48-AB4526DEDD5B}"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30317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6C547-6D7B-B844-87A8-D8E073010B1B}"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41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94CAD-84B6-9741-B431-DFCB1670A89F}"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655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0031F-00F5-2442-A654-F9A599886E8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84214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5F9F4-9992-3A49-BC38-95C60AD3509C}"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03822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599E3-4327-9947-80BE-C870DB6836B6}"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5214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56B6828D-4376-3F42-B447-6C9332BB7842}" type="datetime1">
              <a:rPr lang="en-US" smtClean="0"/>
              <a:t>8/26/2023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135519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257A5D93-F9B1-2A4C-A2F6-6A69E76A2FA3}" type="datetime1">
              <a:rPr lang="en-US" smtClean="0"/>
              <a:t>8/26/2023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15640119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8/26/2023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8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A9DDC-0C88-3A45-9875-2774D8D12881}"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C20143C4-EA43-5346-BDA8-8B9186530BE8}"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419406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F6927747-A5DA-E94F-8F00-6EE3D06AE6DB}" type="datetime1">
              <a:rPr lang="en-US" smtClean="0"/>
              <a:t>8/26/2023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0579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A1693F82-E10B-BB4F-BAF6-47E2F2345D57}" type="datetime1">
              <a:rPr lang="en-US" smtClean="0"/>
              <a:t>8/26/2023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66021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FA149FE2-42EE-AD40-81F4-FBD2938F2E0C}" type="datetime1">
              <a:rPr lang="en-US" smtClean="0"/>
              <a:t>8/26/2023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715337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29A49F49-3F68-AE42-9D60-892268CABA14}"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8028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18AB40D1-E6B3-2D47-A690-7D92E9FAD58F}"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181888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F5F73685-F3EB-CA45-B1B7-7857117DFA54}" type="datetime1">
              <a:rPr lang="en-US" smtClean="0"/>
              <a:t>8/26/2023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5800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343E4D53-4C3C-4F46-BE79-2EA9BB10945C}" type="datetime1">
              <a:rPr lang="en-US" smtClean="0"/>
              <a:t>8/26/2023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2303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1AF710-7054-9B4F-A574-70C3C733CC03}"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3C2B5-80EF-EA40-8809-E1B52F10C6C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220369C-3205-AC4F-BE3C-D68364E2E28D}"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3A299A3-F5E1-FC47-B777-F46BDBD27E10}"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6547C-375B-0746-925F-92DFCDBB3BAD}"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D31DEC1-1109-FC48-B1DE-68D2976FA86A}"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60938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8AF95E9-1345-2445-A4F4-9C6BDB344939}"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25086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417AD-286E-FD44-8D46-53A55D2ED68C}"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5552896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A8E32E68-C4EE-1B4A-8062-08D1149AE4EB}" type="datetime1">
              <a:rPr lang="en-US" smtClean="0"/>
              <a:t>8/26/2023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413755017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17.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ro-RO" dirty="0"/>
              <a:t>Construcția unui robot de competiție</a:t>
            </a:r>
            <a:endParaRPr lang="en-US" dirty="0"/>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90" y="644228"/>
            <a:ext cx="8247817" cy="596796"/>
          </a:xfrm>
        </p:spPr>
        <p:txBody>
          <a:bodyPr>
            <a:normAutofit fontScale="90000"/>
          </a:bodyPr>
          <a:lstStyle/>
          <a:p>
            <a:r>
              <a:rPr lang="ro-RO" dirty="0"/>
              <a:t>Sfaturi pentru jurizarea design-ului robotului</a:t>
            </a:r>
            <a:endParaRPr lang="en-US" dirty="0"/>
          </a:p>
        </p:txBody>
      </p:sp>
      <p:sp>
        <p:nvSpPr>
          <p:cNvPr id="3" name="Content Placeholder 2"/>
          <p:cNvSpPr>
            <a:spLocks noGrp="1"/>
          </p:cNvSpPr>
          <p:nvPr>
            <p:ph idx="1"/>
          </p:nvPr>
        </p:nvSpPr>
        <p:spPr>
          <a:xfrm>
            <a:off x="448091" y="1505583"/>
            <a:ext cx="8247818" cy="4353215"/>
          </a:xfrm>
        </p:spPr>
        <p:txBody>
          <a:bodyPr>
            <a:normAutofit/>
          </a:bodyPr>
          <a:lstStyle/>
          <a:p>
            <a:pPr marL="342900" indent="-342900">
              <a:buFont typeface="Arial" charset="0"/>
              <a:buChar char="•"/>
            </a:pPr>
            <a:r>
              <a:rPr lang="ro-RO" sz="2400" dirty="0"/>
              <a:t>Trebuie să furnizați explicații clare pentru design-ul robotului, atașamente și senzori</a:t>
            </a:r>
            <a:r>
              <a:rPr lang="en-US" sz="2400" dirty="0"/>
              <a:t>.</a:t>
            </a:r>
          </a:p>
          <a:p>
            <a:pPr marL="342900" indent="-342900">
              <a:buFont typeface="Arial" charset="0"/>
              <a:buChar char="•"/>
            </a:pPr>
            <a:r>
              <a:rPr lang="en-US" sz="2400" dirty="0" err="1"/>
              <a:t>Te</a:t>
            </a:r>
            <a:r>
              <a:rPr lang="ro-RO" sz="2400" dirty="0"/>
              <a:t>stați-vă robotul și prezentați datele juraților pentru a explica cum ați ales design-ul robotului și cum l-ați modificat.</a:t>
            </a:r>
            <a:endParaRPr lang="en-US" sz="2400"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8" name="Picture 7" descr="Table&#10;&#10;Description automatically generated">
            <a:extLst>
              <a:ext uri="{FF2B5EF4-FFF2-40B4-BE49-F238E27FC236}">
                <a16:creationId xmlns:a16="http://schemas.microsoft.com/office/drawing/2014/main" id="{100C1C5F-D883-7FB0-939B-9DD1416C83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6793" b="17916"/>
          <a:stretch/>
        </p:blipFill>
        <p:spPr>
          <a:xfrm>
            <a:off x="448091" y="3459443"/>
            <a:ext cx="8338279" cy="2399355"/>
          </a:xfrm>
          <a:prstGeom prst="rect">
            <a:avLst/>
          </a:prstGeom>
        </p:spPr>
      </p:pic>
    </p:spTree>
    <p:extLst>
      <p:ext uri="{BB962C8B-B14F-4D97-AF65-F5344CB8AC3E}">
        <p14:creationId xmlns:p14="http://schemas.microsoft.com/office/powerpoint/2010/main" val="133719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r>
              <a:rPr lang="ro-RO" sz="2600" dirty="0"/>
              <a:t>Această lecție a fost scrisă de </a:t>
            </a:r>
            <a:r>
              <a:rPr lang="en-US" sz="2600" dirty="0"/>
              <a:t> Arvind </a:t>
            </a:r>
            <a:r>
              <a:rPr lang="ro-RO" sz="2600" dirty="0"/>
              <a:t>și</a:t>
            </a:r>
            <a:r>
              <a:rPr lang="en-US" sz="2600" dirty="0"/>
              <a:t> Sanjay </a:t>
            </a:r>
            <a:r>
              <a:rPr lang="en-US" sz="2600" dirty="0" err="1"/>
              <a:t>Seshan</a:t>
            </a:r>
            <a:endParaRPr lang="en-US" sz="2600" dirty="0"/>
          </a:p>
          <a:p>
            <a:r>
              <a:rPr lang="en-US" sz="2600" dirty="0"/>
              <a:t>M</a:t>
            </a:r>
            <a:r>
              <a:rPr lang="ro-RO" sz="2600" dirty="0"/>
              <a:t>ai multe lecții despre </a:t>
            </a:r>
            <a:r>
              <a:rPr lang="en-US" sz="2600" dirty="0"/>
              <a:t>FIRST LEGO League </a:t>
            </a:r>
            <a:r>
              <a:rPr lang="ro-RO" sz="2600" dirty="0"/>
              <a:t>sunt disponibile pe </a:t>
            </a:r>
            <a:r>
              <a:rPr lang="en-US" sz="2600" dirty="0">
                <a:solidFill>
                  <a:srgbClr val="0070C0"/>
                </a:solidFill>
                <a:hlinkClick r:id="rId3"/>
              </a:rPr>
              <a:t>www.flltutorials.com</a:t>
            </a:r>
            <a:endParaRPr lang="ro-RO" sz="2600" dirty="0">
              <a:solidFill>
                <a:srgbClr val="0070C0"/>
              </a:solidFill>
            </a:endParaRPr>
          </a:p>
          <a:p>
            <a:r>
              <a:rPr lang="ro-RO" sz="2600" dirty="0">
                <a:solidFill>
                  <a:srgbClr val="0070C0"/>
                </a:solidFill>
              </a:rPr>
              <a:t>Această lecție a fost tradusă în limba romană de echipa FTC Rosophia #21455</a:t>
            </a:r>
            <a:endParaRPr lang="en-US" sz="2600" dirty="0">
              <a:solidFill>
                <a:srgbClr val="0070C0"/>
              </a:solidFill>
            </a:endParaRPr>
          </a:p>
          <a:p>
            <a:pPr marL="342900" indent="-342900">
              <a:buFont typeface="Arial" charset="0"/>
              <a:buChar char="•"/>
            </a:pP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4"/>
              </a:rPr>
              <a:t>Creative Commons Attribution-</a:t>
            </a:r>
            <a:r>
              <a:rPr kumimoji="0" lang="en-US" altLang="en-US" sz="2000" b="0" i="0" u="none" strike="noStrike" cap="none" normalizeH="0" baseline="0" dirty="0" err="1">
                <a:ln>
                  <a:noFill/>
                </a:ln>
                <a:solidFill>
                  <a:srgbClr val="4374B7"/>
                </a:solidFill>
                <a:effectLst/>
                <a:latin typeface="Helvetica Neue"/>
                <a:hlinkClick r:id="rId4"/>
              </a:rPr>
              <a:t>NonCommercial</a:t>
            </a:r>
            <a:r>
              <a:rPr kumimoji="0" lang="en-US" altLang="en-US" sz="2000" b="0" i="0" u="none" strike="noStrike" cap="none" normalizeH="0" baseline="0" dirty="0">
                <a:ln>
                  <a:noFill/>
                </a:ln>
                <a:solidFill>
                  <a:srgbClr val="4374B7"/>
                </a:solidFill>
                <a:effectLst/>
                <a:latin typeface="Helvetica Neue"/>
                <a:hlinkClick r:id="rId4"/>
              </a:rPr>
              <a:t>-</a:t>
            </a:r>
            <a:r>
              <a:rPr kumimoji="0" lang="en-US" altLang="en-US" sz="2000" b="0" i="0" u="none" strike="noStrike" cap="none" normalizeH="0" baseline="0" dirty="0" err="1">
                <a:ln>
                  <a:noFill/>
                </a:ln>
                <a:solidFill>
                  <a:srgbClr val="4374B7"/>
                </a:solidFill>
                <a:effectLst/>
                <a:latin typeface="Helvetica Neue"/>
                <a:hlinkClick r:id="rId4"/>
              </a:rPr>
              <a:t>ShareAlike</a:t>
            </a:r>
            <a:r>
              <a:rPr kumimoji="0" lang="en-US" altLang="en-US" sz="2000" b="0" i="0" u="none" strike="noStrike" cap="none" normalizeH="0" baseline="0" dirty="0">
                <a:ln>
                  <a:noFill/>
                </a:ln>
                <a:solidFill>
                  <a:srgbClr val="4374B7"/>
                </a:solidFill>
                <a:effectLst/>
                <a:latin typeface="Helvetica Neue"/>
                <a:hlinkClick r:id="rId4"/>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ro-RO" dirty="0"/>
              <a:t>Regulile noastre pentru design-ul roborului</a:t>
            </a:r>
            <a:endParaRPr lang="en-US" dirty="0"/>
          </a:p>
        </p:txBody>
      </p:sp>
      <p:sp>
        <p:nvSpPr>
          <p:cNvPr id="9" name="Content Placeholder 8"/>
          <p:cNvSpPr>
            <a:spLocks noGrp="1"/>
          </p:cNvSpPr>
          <p:nvPr>
            <p:ph idx="1"/>
          </p:nvPr>
        </p:nvSpPr>
        <p:spPr>
          <a:xfrm>
            <a:off x="317944" y="1474469"/>
            <a:ext cx="8574087" cy="4625705"/>
          </a:xfrm>
        </p:spPr>
        <p:txBody>
          <a:bodyPr>
            <a:normAutofit fontScale="55000" lnSpcReduction="20000"/>
          </a:bodyPr>
          <a:lstStyle/>
          <a:p>
            <a:r>
              <a:rPr lang="en-US" dirty="0">
                <a:solidFill>
                  <a:srgbClr val="FF0000"/>
                </a:solidFill>
              </a:rPr>
              <a:t>R</a:t>
            </a:r>
            <a:r>
              <a:rPr lang="ro-RO" dirty="0">
                <a:solidFill>
                  <a:srgbClr val="FF0000"/>
                </a:solidFill>
              </a:rPr>
              <a:t>egula</a:t>
            </a:r>
            <a:r>
              <a:rPr lang="en-US" dirty="0">
                <a:solidFill>
                  <a:srgbClr val="FF0000"/>
                </a:solidFill>
              </a:rPr>
              <a:t> #1: </a:t>
            </a:r>
            <a:r>
              <a:rPr lang="ro-RO" dirty="0">
                <a:solidFill>
                  <a:srgbClr val="FF0000"/>
                </a:solidFill>
              </a:rPr>
              <a:t> </a:t>
            </a:r>
            <a:r>
              <a:rPr lang="ro-RO" dirty="0">
                <a:solidFill>
                  <a:schemeClr val="tx1"/>
                </a:solidFill>
              </a:rPr>
              <a:t>Luați-vă timp să construiți șasiul robotului înainte de a vă apuca să construiți atașamentele și să rezolvați misiuni.</a:t>
            </a:r>
            <a:endParaRPr lang="en-US" dirty="0"/>
          </a:p>
          <a:p>
            <a:endParaRPr lang="en-US" dirty="0">
              <a:solidFill>
                <a:srgbClr val="FF0000"/>
              </a:solidFill>
            </a:endParaRPr>
          </a:p>
          <a:p>
            <a:r>
              <a:rPr lang="en-US" dirty="0">
                <a:solidFill>
                  <a:srgbClr val="FF0000"/>
                </a:solidFill>
              </a:rPr>
              <a:t>R</a:t>
            </a:r>
            <a:r>
              <a:rPr lang="ro-RO" dirty="0">
                <a:solidFill>
                  <a:srgbClr val="FF0000"/>
                </a:solidFill>
              </a:rPr>
              <a:t>egula</a:t>
            </a:r>
            <a:r>
              <a:rPr lang="en-US" dirty="0">
                <a:solidFill>
                  <a:srgbClr val="FF0000"/>
                </a:solidFill>
              </a:rPr>
              <a:t> #2: </a:t>
            </a:r>
            <a:r>
              <a:rPr lang="ro-RO" dirty="0">
                <a:solidFill>
                  <a:schemeClr val="tx1"/>
                </a:solidFill>
              </a:rPr>
              <a:t>Dacă sunteți abia la început, este ok să începeți cu o bază solidă de la cineva cum ar fi </a:t>
            </a:r>
            <a:r>
              <a:rPr lang="en-US" dirty="0"/>
              <a:t>LEGO, EV3Lessons, </a:t>
            </a:r>
            <a:r>
              <a:rPr lang="ro-RO" dirty="0"/>
              <a:t>sau o carte</a:t>
            </a:r>
            <a:r>
              <a:rPr lang="en-US" dirty="0"/>
              <a:t>. </a:t>
            </a:r>
            <a:r>
              <a:rPr lang="ro-RO" dirty="0"/>
              <a:t>Nu începeți cu design-ul unui robot pentru maximul de punctaj la un concurs.  În loc de asta începeți cu un design de bază (nu făcut pentru competiție) la care să adaugați în așa fel încât echipa voastră să descopere singură. Asigurați-vă că citați sursa design-ului/strategiei/ideilor voastre.</a:t>
            </a:r>
            <a:r>
              <a:rPr lang="en-US" dirty="0"/>
              <a:t> </a:t>
            </a:r>
          </a:p>
          <a:p>
            <a:endParaRPr lang="en-US" dirty="0">
              <a:solidFill>
                <a:srgbClr val="FF0000"/>
              </a:solidFill>
            </a:endParaRPr>
          </a:p>
          <a:p>
            <a:r>
              <a:rPr lang="en-US" dirty="0">
                <a:solidFill>
                  <a:srgbClr val="FF0000"/>
                </a:solidFill>
              </a:rPr>
              <a:t>R</a:t>
            </a:r>
            <a:r>
              <a:rPr lang="ro-RO" dirty="0">
                <a:solidFill>
                  <a:srgbClr val="FF0000"/>
                </a:solidFill>
              </a:rPr>
              <a:t>egula</a:t>
            </a:r>
            <a:r>
              <a:rPr lang="en-US" dirty="0">
                <a:solidFill>
                  <a:srgbClr val="FF0000"/>
                </a:solidFill>
              </a:rPr>
              <a:t> #3: </a:t>
            </a:r>
            <a:r>
              <a:rPr lang="ro-RO" dirty="0">
                <a:solidFill>
                  <a:schemeClr val="tx1"/>
                </a:solidFill>
              </a:rPr>
              <a:t>Luați-vă timp să testați ideile voastre mai degrabă decât să căutați ,,Soluții pe internet</a:t>
            </a:r>
            <a:r>
              <a:rPr lang="en-US" dirty="0">
                <a:solidFill>
                  <a:schemeClr val="tx1"/>
                </a:solidFill>
              </a:rPr>
              <a:t>”</a:t>
            </a:r>
            <a:r>
              <a:rPr lang="ro-RO" dirty="0">
                <a:solidFill>
                  <a:schemeClr val="tx1"/>
                </a:solidFill>
              </a:rPr>
              <a:t>. </a:t>
            </a:r>
            <a:r>
              <a:rPr lang="en-US" dirty="0">
                <a:solidFill>
                  <a:schemeClr val="tx1"/>
                </a:solidFill>
              </a:rPr>
              <a:t> </a:t>
            </a:r>
            <a:r>
              <a:rPr lang="en-US" dirty="0"/>
              <a:t>Pe m</a:t>
            </a:r>
            <a:r>
              <a:rPr lang="ro-RO" dirty="0"/>
              <a:t>ăsură ce evoluați în FLL, vă veți dezvolta abilități de construcție și propriul vostru stil. Nu o luați pe scurtătură și să săriți pași în procesul de învățare</a:t>
            </a:r>
            <a:r>
              <a:rPr lang="en-US" dirty="0"/>
              <a:t>.</a:t>
            </a:r>
          </a:p>
          <a:p>
            <a:endParaRPr lang="en-US" dirty="0"/>
          </a:p>
        </p:txBody>
      </p:sp>
      <p:sp>
        <p:nvSpPr>
          <p:cNvPr id="2" name="Footer Placeholder 1"/>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2682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Considerații privind design-ul</a:t>
            </a:r>
            <a:endParaRPr lang="en-US" dirty="0"/>
          </a:p>
        </p:txBody>
      </p:sp>
      <p:sp>
        <p:nvSpPr>
          <p:cNvPr id="3" name="Content Placeholder 2"/>
          <p:cNvSpPr>
            <a:spLocks noGrp="1"/>
          </p:cNvSpPr>
          <p:nvPr>
            <p:ph idx="1"/>
          </p:nvPr>
        </p:nvSpPr>
        <p:spPr>
          <a:xfrm>
            <a:off x="180976" y="1524318"/>
            <a:ext cx="5248024" cy="4601846"/>
          </a:xfrm>
        </p:spPr>
        <p:txBody>
          <a:bodyPr>
            <a:noAutofit/>
          </a:bodyPr>
          <a:lstStyle/>
          <a:p>
            <a:pPr marL="342900" indent="-342900">
              <a:buFont typeface="Arial" charset="0"/>
              <a:buChar char="•"/>
            </a:pPr>
            <a:r>
              <a:rPr lang="ro-RO" sz="2000" dirty="0"/>
              <a:t>În următoarele câteva slide-uri</a:t>
            </a:r>
            <a:r>
              <a:rPr lang="en-US" sz="2000" dirty="0"/>
              <a:t>, </a:t>
            </a:r>
            <a:r>
              <a:rPr lang="ro-RO" sz="2000" dirty="0"/>
              <a:t>vă prezentăm câteva întrebări cheie pe care trebuie să vi le adresați singuri înainte de a construi un robot de competiție. </a:t>
            </a:r>
          </a:p>
          <a:p>
            <a:pPr marL="342900" indent="-342900">
              <a:buFont typeface="Arial" charset="0"/>
              <a:buChar char="•"/>
            </a:pPr>
            <a:r>
              <a:rPr lang="ro-RO" sz="2000" dirty="0"/>
              <a:t>Trebuie să luați în considerare argumentele </a:t>
            </a:r>
            <a:r>
              <a:rPr lang="en-US" sz="2000" dirty="0"/>
              <a:t>pro</a:t>
            </a:r>
            <a:r>
              <a:rPr lang="ro-RO" sz="2000" dirty="0"/>
              <a:t> și contra pentru fiecare opțiune.</a:t>
            </a:r>
            <a:endParaRPr lang="en-US" sz="2000" dirty="0"/>
          </a:p>
          <a:p>
            <a:pPr marL="342900" indent="-342900">
              <a:buFont typeface="Arial" charset="0"/>
              <a:buChar char="•"/>
            </a:pPr>
            <a:r>
              <a:rPr lang="ro-RO" sz="2000" dirty="0"/>
              <a:t>Credem cu tărie că ar trebui să faceți design-ul și să testați idei voi înșivă </a:t>
            </a:r>
            <a:r>
              <a:rPr lang="en-US" sz="2000" dirty="0"/>
              <a:t>– </a:t>
            </a:r>
            <a:r>
              <a:rPr lang="ro-RO" sz="2000" dirty="0"/>
              <a:t>nu există roată perfectă, nu există design perfect pentru o competiție.</a:t>
            </a:r>
            <a:endParaRPr lang="en-US" sz="2000" dirty="0"/>
          </a:p>
          <a:p>
            <a:pPr marL="342900" indent="-342900">
              <a:buFont typeface="Arial" charset="0"/>
              <a:buChar char="•"/>
            </a:pPr>
            <a:r>
              <a:rPr lang="ro-RO" sz="2000" dirty="0"/>
              <a:t>Discutăm următorii 6 factori</a:t>
            </a:r>
            <a:r>
              <a:rPr lang="en-US" sz="2000" dirty="0"/>
              <a:t>: </a:t>
            </a:r>
            <a:r>
              <a:rPr lang="ro-RO" sz="2000" dirty="0"/>
              <a:t>Mărime, Greutate/balans, Senzori și localizarea lor, Motorul brațului,  Alegerea roților și altele.</a:t>
            </a:r>
            <a:endParaRPr lang="en-US" sz="20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1644" y="1524318"/>
            <a:ext cx="3028384" cy="2121383"/>
          </a:xfrm>
          <a:prstGeom prst="rect">
            <a:avLst/>
          </a:prstGeom>
        </p:spPr>
      </p:pic>
      <p:pic>
        <p:nvPicPr>
          <p:cNvPr id="9" name="Picture 8" descr="A close-up of a toy&#10;&#10;Description automatically generated with low confidence">
            <a:extLst>
              <a:ext uri="{FF2B5EF4-FFF2-40B4-BE49-F238E27FC236}">
                <a16:creationId xmlns:a16="http://schemas.microsoft.com/office/drawing/2014/main" id="{6B494A5B-40E7-F53E-2324-292F89414C3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0797" y="3042700"/>
            <a:ext cx="3650077" cy="3650077"/>
          </a:xfrm>
          <a:prstGeom prst="rect">
            <a:avLst/>
          </a:prstGeom>
        </p:spPr>
      </p:pic>
    </p:spTree>
    <p:extLst>
      <p:ext uri="{BB962C8B-B14F-4D97-AF65-F5344CB8AC3E}">
        <p14:creationId xmlns:p14="http://schemas.microsoft.com/office/powerpoint/2010/main" val="2102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Înălțime </a:t>
            </a:r>
            <a:r>
              <a:rPr lang="en-US" dirty="0"/>
              <a:t> &amp; </a:t>
            </a:r>
            <a:r>
              <a:rPr lang="ro-RO" dirty="0"/>
              <a:t>lățime</a:t>
            </a:r>
            <a:endParaRPr lang="en-US" dirty="0"/>
          </a:p>
        </p:txBody>
      </p:sp>
      <p:sp>
        <p:nvSpPr>
          <p:cNvPr id="3" name="Content Placeholder 2"/>
          <p:cNvSpPr>
            <a:spLocks noGrp="1"/>
          </p:cNvSpPr>
          <p:nvPr>
            <p:ph idx="1"/>
          </p:nvPr>
        </p:nvSpPr>
        <p:spPr>
          <a:xfrm>
            <a:off x="247648" y="1668491"/>
            <a:ext cx="4934511" cy="4901987"/>
          </a:xfrm>
        </p:spPr>
        <p:txBody>
          <a:bodyPr>
            <a:normAutofit fontScale="77500" lnSpcReduction="20000"/>
          </a:bodyPr>
          <a:lstStyle/>
          <a:p>
            <a:pPr marL="346075" indent="-342900">
              <a:buFont typeface="Arial" charset="0"/>
              <a:buChar char="•"/>
            </a:pPr>
            <a:r>
              <a:rPr lang="ro-RO" dirty="0"/>
              <a:t>Verificați întotdeauna limitările de înălțime.</a:t>
            </a:r>
            <a:endParaRPr lang="en-US" dirty="0"/>
          </a:p>
          <a:p>
            <a:pPr marL="346075" indent="-342900">
              <a:buFont typeface="Arial" charset="0"/>
              <a:buChar char="•"/>
            </a:pPr>
            <a:r>
              <a:rPr lang="ro-RO" dirty="0"/>
              <a:t>Pot fi și alte limitări de înălțime cauzate de mărimea, forma și localizarea unui model al misiunii</a:t>
            </a:r>
            <a:r>
              <a:rPr lang="en-US" dirty="0"/>
              <a:t> (e.g. </a:t>
            </a:r>
            <a:r>
              <a:rPr lang="ro-RO" dirty="0"/>
              <a:t>Poate trebuie să mergi pe sub un pod</a:t>
            </a:r>
            <a:r>
              <a:rPr lang="en-US" dirty="0"/>
              <a:t>)</a:t>
            </a:r>
          </a:p>
          <a:p>
            <a:pPr marL="346075" indent="-342900">
              <a:buFont typeface="Arial" charset="0"/>
              <a:buChar char="•"/>
            </a:pPr>
            <a:r>
              <a:rPr lang="ro-RO" dirty="0"/>
              <a:t>Luați în considerare restricțiile cauzate de dimensiunile de lansare și deschiderile strâmte de pe planșa de competiție.</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10" name="Picture 9" descr="A screenshot of a video game&#10;&#10;Description automatically generated with medium confidence">
            <a:extLst>
              <a:ext uri="{FF2B5EF4-FFF2-40B4-BE49-F238E27FC236}">
                <a16:creationId xmlns:a16="http://schemas.microsoft.com/office/drawing/2014/main" id="{DB4B119B-3287-BADB-38BE-E57A61898D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1710" y="1729282"/>
            <a:ext cx="2794000" cy="3759200"/>
          </a:xfrm>
          <a:prstGeom prst="rect">
            <a:avLst/>
          </a:prstGeom>
        </p:spPr>
      </p:pic>
    </p:spTree>
    <p:extLst>
      <p:ext uri="{BB962C8B-B14F-4D97-AF65-F5344CB8AC3E}">
        <p14:creationId xmlns:p14="http://schemas.microsoft.com/office/powerpoint/2010/main" val="7036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echilibru</a:t>
            </a:r>
            <a:endParaRPr lang="en-US" dirty="0"/>
          </a:p>
        </p:txBody>
      </p:sp>
      <p:sp>
        <p:nvSpPr>
          <p:cNvPr id="3" name="Content Placeholder 2"/>
          <p:cNvSpPr>
            <a:spLocks noGrp="1"/>
          </p:cNvSpPr>
          <p:nvPr>
            <p:ph idx="1"/>
          </p:nvPr>
        </p:nvSpPr>
        <p:spPr>
          <a:xfrm>
            <a:off x="488405" y="1497329"/>
            <a:ext cx="4793821" cy="4590319"/>
          </a:xfrm>
        </p:spPr>
        <p:txBody>
          <a:bodyPr>
            <a:normAutofit fontScale="92500"/>
          </a:bodyPr>
          <a:lstStyle/>
          <a:p>
            <a:pPr marL="342900" lvl="1" indent="-342900">
              <a:spcAft>
                <a:spcPts val="600"/>
              </a:spcAft>
              <a:buClrTx/>
            </a:pPr>
            <a:r>
              <a:rPr lang="ro-RO" sz="2000" dirty="0"/>
              <a:t>Întrebări pe care să vi le adresați</a:t>
            </a:r>
            <a:r>
              <a:rPr lang="en-US" sz="2000" dirty="0"/>
              <a:t>: </a:t>
            </a:r>
            <a:r>
              <a:rPr lang="ro-RO" sz="2000" dirty="0"/>
              <a:t>Este robotul vostru în echilibru? Este centrul de greutate în locația corectă</a:t>
            </a:r>
            <a:r>
              <a:rPr lang="en-US" sz="2000" dirty="0"/>
              <a:t>?</a:t>
            </a:r>
          </a:p>
          <a:p>
            <a:pPr marL="342900" lvl="1" indent="-342900">
              <a:spcAft>
                <a:spcPts val="600"/>
              </a:spcAft>
              <a:buClrTx/>
            </a:pPr>
            <a:r>
              <a:rPr lang="ro-RO" sz="2000" dirty="0"/>
              <a:t>Robotul nu trebuie să tragă în nicio parte.</a:t>
            </a:r>
            <a:endParaRPr lang="en-US" sz="2000" dirty="0"/>
          </a:p>
          <a:p>
            <a:pPr marL="1028700" lvl="2" indent="-342900">
              <a:spcAft>
                <a:spcPts val="600"/>
              </a:spcAft>
              <a:buClrTx/>
            </a:pPr>
            <a:r>
              <a:rPr lang="ro-RO" sz="1600" dirty="0"/>
              <a:t>Dacă se întâmplă asta, mișcările voastre nu sunt de încredere, cauciucurile derapează și robotul alunecă în părți </a:t>
            </a:r>
            <a:endParaRPr lang="en-US" sz="1600" dirty="0"/>
          </a:p>
          <a:p>
            <a:pPr marL="1028700" lvl="2" indent="-342900">
              <a:spcAft>
                <a:spcPts val="600"/>
              </a:spcAft>
              <a:buClrTx/>
            </a:pPr>
            <a:r>
              <a:rPr lang="ro-RO" sz="1600" dirty="0"/>
              <a:t>Odată ce adaugi greutatea atașamentelor, acest lucru poate să agraveze situația</a:t>
            </a:r>
            <a:r>
              <a:rPr lang="en-US" sz="1600" dirty="0"/>
              <a:t>.</a:t>
            </a:r>
          </a:p>
          <a:p>
            <a:pPr marL="342900" lvl="1" indent="-342900">
              <a:spcAft>
                <a:spcPts val="600"/>
              </a:spcAft>
              <a:buClrTx/>
            </a:pPr>
            <a:r>
              <a:rPr lang="ro-RO" sz="2000" dirty="0"/>
              <a:t>Cântăriți cu atenție plasarea brick-ului și greutatea atașamentelor. </a:t>
            </a:r>
            <a:endParaRPr lang="en-US" sz="2000" dirty="0"/>
          </a:p>
          <a:p>
            <a:pPr marL="1028700" lvl="2" indent="-342900">
              <a:spcAft>
                <a:spcPts val="600"/>
              </a:spcAft>
              <a:buClrTx/>
            </a:pPr>
            <a:r>
              <a:rPr lang="ro-RO" sz="1600" dirty="0"/>
              <a:t>Un</a:t>
            </a:r>
            <a:r>
              <a:rPr lang="en-US" sz="1600" dirty="0"/>
              <a:t> brick </a:t>
            </a:r>
            <a:r>
              <a:rPr lang="ro-RO" sz="1600" dirty="0"/>
              <a:t>plasat la prea mare înălțime poate face ca partea de sus a robotului să fie prea grea. Un brick plasat prea în față sau prea în spate face robotul sa nu mai fie în echilibru.</a:t>
            </a:r>
            <a:endParaRPr lang="en-US" sz="1600"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3555" y="3677993"/>
            <a:ext cx="2774985" cy="2339892"/>
          </a:xfrm>
          <a:prstGeom prst="rect">
            <a:avLst/>
          </a:prstGeom>
        </p:spPr>
      </p:pic>
      <p:pic>
        <p:nvPicPr>
          <p:cNvPr id="9" name="Picture 8"/>
          <p:cNvPicPr>
            <a:picLocks noChangeAspect="1"/>
          </p:cNvPicPr>
          <p:nvPr/>
        </p:nvPicPr>
        <p:blipFill>
          <a:blip r:embed="rId4"/>
          <a:stretch>
            <a:fillRect/>
          </a:stretch>
        </p:blipFill>
        <p:spPr>
          <a:xfrm>
            <a:off x="5776019" y="1617697"/>
            <a:ext cx="2530058" cy="1562311"/>
          </a:xfrm>
          <a:prstGeom prst="rect">
            <a:avLst/>
          </a:prstGeom>
        </p:spPr>
      </p:pic>
    </p:spTree>
    <p:extLst>
      <p:ext uri="{BB962C8B-B14F-4D97-AF65-F5344CB8AC3E}">
        <p14:creationId xmlns:p14="http://schemas.microsoft.com/office/powerpoint/2010/main" val="206251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Senzorii și plasarea lor</a:t>
            </a:r>
            <a:endParaRPr lang="en-US" dirty="0"/>
          </a:p>
        </p:txBody>
      </p:sp>
      <p:sp>
        <p:nvSpPr>
          <p:cNvPr id="3" name="Content Placeholder 2"/>
          <p:cNvSpPr>
            <a:spLocks noGrp="1"/>
          </p:cNvSpPr>
          <p:nvPr>
            <p:ph idx="1"/>
          </p:nvPr>
        </p:nvSpPr>
        <p:spPr>
          <a:xfrm>
            <a:off x="457198" y="1516846"/>
            <a:ext cx="8113745" cy="4623857"/>
          </a:xfrm>
        </p:spPr>
        <p:txBody>
          <a:bodyPr>
            <a:normAutofit fontScale="85000" lnSpcReduction="20000"/>
          </a:bodyPr>
          <a:lstStyle/>
          <a:p>
            <a:pPr marL="342900" lvl="1" indent="-342900">
              <a:spcAft>
                <a:spcPts val="600"/>
              </a:spcAft>
              <a:buClrTx/>
            </a:pPr>
            <a:r>
              <a:rPr lang="ro-RO" dirty="0"/>
              <a:t>De ce senzori aveți nevoie pentru a adăuga pentru a ajunge la țelurile echipei</a:t>
            </a:r>
            <a:r>
              <a:rPr lang="en-US" dirty="0"/>
              <a:t>?</a:t>
            </a:r>
          </a:p>
          <a:p>
            <a:pPr marL="342900" lvl="1" indent="-342900">
              <a:spcAft>
                <a:spcPts val="600"/>
              </a:spcAft>
              <a:buClrTx/>
            </a:pPr>
            <a:r>
              <a:rPr lang="ro-RO" dirty="0"/>
              <a:t>Unde ar trebui plasați senzorii</a:t>
            </a:r>
            <a:r>
              <a:rPr lang="en-US" dirty="0"/>
              <a:t>?</a:t>
            </a:r>
          </a:p>
          <a:p>
            <a:pPr marL="1028700" lvl="2" indent="-342900">
              <a:spcAft>
                <a:spcPts val="600"/>
              </a:spcAft>
              <a:buClrTx/>
            </a:pPr>
            <a:r>
              <a:rPr lang="ro-RO" dirty="0"/>
              <a:t>Senzorii de culoare trebuie să fie la o distanță bună de roțile de tracțiune pentru a urmări linia</a:t>
            </a:r>
            <a:r>
              <a:rPr lang="en-US" dirty="0"/>
              <a:t>.</a:t>
            </a:r>
            <a:r>
              <a:rPr lang="ro-RO" dirty="0"/>
              <a:t> Uneori plasarea lor prea aproape de roți cauzează probleme pentru urmărirea liniei.</a:t>
            </a:r>
            <a:endParaRPr lang="en-US" dirty="0"/>
          </a:p>
          <a:p>
            <a:pPr marL="1028700" lvl="2" indent="-342900">
              <a:spcAft>
                <a:spcPts val="600"/>
              </a:spcAft>
              <a:buClrTx/>
            </a:pPr>
            <a:r>
              <a:rPr lang="ro-RO" dirty="0"/>
              <a:t>Senzorul </a:t>
            </a:r>
            <a:r>
              <a:rPr lang="en-US" dirty="0"/>
              <a:t>gyro </a:t>
            </a:r>
            <a:r>
              <a:rPr lang="ro-RO" dirty="0"/>
              <a:t>poate fi plasat oriunde dar trebuie să fie așezat cu fața într-o anumită direcție pentru a măsura întoarcerile.</a:t>
            </a:r>
            <a:r>
              <a:rPr lang="en-US" dirty="0"/>
              <a:t> </a:t>
            </a:r>
          </a:p>
          <a:p>
            <a:pPr marL="1028700" lvl="2" indent="-342900">
              <a:spcAft>
                <a:spcPts val="600"/>
              </a:spcAft>
              <a:buClrTx/>
            </a:pPr>
            <a:r>
              <a:rPr lang="ro-RO" dirty="0"/>
              <a:t>Ceilalți senzori trebuie să fie plasați unde este cel mai util – pe marginea robotului sau unde îi folosiți mai mult</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10305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Plasarea motorul pentru braț </a:t>
            </a:r>
            <a:endParaRPr lang="en-US" dirty="0"/>
          </a:p>
        </p:txBody>
      </p:sp>
      <p:sp>
        <p:nvSpPr>
          <p:cNvPr id="3" name="Content Placeholder 2"/>
          <p:cNvSpPr>
            <a:spLocks noGrp="1"/>
          </p:cNvSpPr>
          <p:nvPr>
            <p:ph idx="1"/>
          </p:nvPr>
        </p:nvSpPr>
        <p:spPr>
          <a:xfrm>
            <a:off x="457200" y="1657350"/>
            <a:ext cx="4816258" cy="4468814"/>
          </a:xfrm>
        </p:spPr>
        <p:txBody>
          <a:bodyPr>
            <a:normAutofit fontScale="55000" lnSpcReduction="20000"/>
          </a:bodyPr>
          <a:lstStyle/>
          <a:p>
            <a:pPr marL="342900" indent="-342900">
              <a:buFont typeface="Arial" charset="0"/>
              <a:buChar char="•"/>
            </a:pPr>
            <a:r>
              <a:rPr lang="ro-RO" dirty="0"/>
              <a:t>Dacă utilizați </a:t>
            </a:r>
            <a:r>
              <a:rPr lang="en-US" dirty="0"/>
              <a:t>EV3 </a:t>
            </a:r>
            <a:r>
              <a:rPr lang="ro-RO" dirty="0"/>
              <a:t>sau</a:t>
            </a:r>
            <a:r>
              <a:rPr lang="en-US" dirty="0"/>
              <a:t> SPIKE Prime, </a:t>
            </a:r>
            <a:r>
              <a:rPr lang="ro-RO" dirty="0"/>
              <a:t>puteți utiliza 2 motoare adiționale (de orice tip)</a:t>
            </a:r>
            <a:r>
              <a:rPr lang="en-US" dirty="0"/>
              <a:t>.  </a:t>
            </a:r>
            <a:r>
              <a:rPr lang="ro-RO" dirty="0"/>
              <a:t>Trebuie să vă decideți dacă vă plac motoarele medii sau motoarele mari.</a:t>
            </a:r>
            <a:r>
              <a:rPr lang="en-US" dirty="0"/>
              <a:t> </a:t>
            </a:r>
          </a:p>
          <a:p>
            <a:pPr marL="342900" indent="-342900">
              <a:buFont typeface="Arial" charset="0"/>
              <a:buChar char="•"/>
            </a:pPr>
            <a:r>
              <a:rPr lang="ro-RO" dirty="0"/>
              <a:t>Unde le plasați depinde de atașamentele pe care le construiți și dacă vreți să adăugați roți pentru atașamente.</a:t>
            </a:r>
            <a:endParaRPr lang="en-US" dirty="0"/>
          </a:p>
          <a:p>
            <a:pPr marL="342900" indent="-342900">
              <a:buFont typeface="Arial" charset="0"/>
              <a:buChar char="•"/>
            </a:pPr>
            <a:r>
              <a:rPr lang="ro-RO" dirty="0"/>
              <a:t>Trebuie să aveți o sarcină de realizat mai sus sau mai jos de pe planșă</a:t>
            </a:r>
            <a:r>
              <a:rPr lang="en-US" dirty="0"/>
              <a:t>?</a:t>
            </a:r>
          </a:p>
          <a:p>
            <a:pPr marL="342900" indent="-342900">
              <a:buFont typeface="Arial" charset="0"/>
              <a:buChar char="•"/>
            </a:pPr>
            <a:r>
              <a:rPr lang="ro-RO" dirty="0"/>
              <a:t>Puteți adăuga atașamentele la motoare rapid și ușor</a:t>
            </a:r>
            <a:r>
              <a:rPr lang="en-US" dirty="0"/>
              <a:t>?</a:t>
            </a:r>
          </a:p>
          <a:p>
            <a:pPr marL="342900" indent="-342900">
              <a:buFont typeface="Arial" charset="0"/>
              <a:buChar char="•"/>
            </a:pPr>
            <a:r>
              <a:rPr lang="ro-RO" dirty="0"/>
              <a:t>Robotul este în continuare în echilibru după adăugarea unui motor extra</a:t>
            </a:r>
            <a:r>
              <a:rPr lang="en-US" dirty="0"/>
              <a: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98925" y="4052536"/>
            <a:ext cx="2780779" cy="2304007"/>
          </a:xfrm>
          <a:prstGeom prst="rect">
            <a:avLst/>
          </a:prstGeom>
        </p:spPr>
      </p:pic>
      <p:pic>
        <p:nvPicPr>
          <p:cNvPr id="9" name="Picture 8" descr="A picture containing cake, LEGO, toy&#10;&#10;Description automatically generated">
            <a:extLst>
              <a:ext uri="{FF2B5EF4-FFF2-40B4-BE49-F238E27FC236}">
                <a16:creationId xmlns:a16="http://schemas.microsoft.com/office/drawing/2014/main" id="{4FE6D023-FCE1-56A4-A4FC-548B0457AF0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536" r="18612"/>
          <a:stretch/>
        </p:blipFill>
        <p:spPr>
          <a:xfrm>
            <a:off x="5276825" y="1546023"/>
            <a:ext cx="3409975" cy="2785828"/>
          </a:xfrm>
          <a:prstGeom prst="rect">
            <a:avLst/>
          </a:prstGeom>
        </p:spPr>
      </p:pic>
    </p:spTree>
    <p:extLst>
      <p:ext uri="{BB962C8B-B14F-4D97-AF65-F5344CB8AC3E}">
        <p14:creationId xmlns:p14="http://schemas.microsoft.com/office/powerpoint/2010/main" val="138139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Roțile</a:t>
            </a:r>
            <a:endParaRPr lang="en-US" dirty="0"/>
          </a:p>
        </p:txBody>
      </p:sp>
      <p:sp>
        <p:nvSpPr>
          <p:cNvPr id="3" name="Content Placeholder 2"/>
          <p:cNvSpPr>
            <a:spLocks noGrp="1"/>
          </p:cNvSpPr>
          <p:nvPr>
            <p:ph idx="1"/>
          </p:nvPr>
        </p:nvSpPr>
        <p:spPr>
          <a:xfrm>
            <a:off x="492275" y="1544640"/>
            <a:ext cx="5048417" cy="4863598"/>
          </a:xfrm>
        </p:spPr>
        <p:txBody>
          <a:bodyPr>
            <a:noAutofit/>
          </a:bodyPr>
          <a:lstStyle/>
          <a:p>
            <a:pPr marL="342900" indent="-342900">
              <a:buFont typeface="Arial" charset="0"/>
              <a:buChar char="•"/>
            </a:pPr>
            <a:r>
              <a:rPr lang="ro-RO" sz="1600" dirty="0">
                <a:solidFill>
                  <a:srgbClr val="FF0000"/>
                </a:solidFill>
              </a:rPr>
              <a:t>Nu ascultați pe nimeni care vă spune care roți sunt mai bune pentru </a:t>
            </a:r>
            <a:r>
              <a:rPr lang="en-US" sz="1600" dirty="0">
                <a:solidFill>
                  <a:srgbClr val="FF0000"/>
                </a:solidFill>
              </a:rPr>
              <a:t>FIRST LEGO League. </a:t>
            </a:r>
            <a:r>
              <a:rPr lang="ro-RO" sz="1600" dirty="0">
                <a:solidFill>
                  <a:srgbClr val="FF0000"/>
                </a:solidFill>
              </a:rPr>
              <a:t>Fiecare robot e diferit. Fiecare concurs, în fiecare an e diferit.</a:t>
            </a:r>
            <a:endParaRPr lang="en-US" sz="1600" dirty="0">
              <a:solidFill>
                <a:srgbClr val="FF0000"/>
              </a:solidFill>
            </a:endParaRPr>
          </a:p>
          <a:p>
            <a:pPr marL="666900" lvl="1" indent="-342900">
              <a:buFont typeface="Arial" charset="0"/>
              <a:buChar char="•"/>
            </a:pPr>
            <a:r>
              <a:rPr lang="ro-RO" sz="1600" dirty="0">
                <a:solidFill>
                  <a:srgbClr val="FF0000"/>
                </a:solidFill>
              </a:rPr>
              <a:t>Realizați-vă propriile teste pentru a determina care roți sunt mai bune pentru un anume robot și care sunt plusurile și minusurile</a:t>
            </a:r>
            <a:endParaRPr lang="en-US" sz="1600" dirty="0">
              <a:solidFill>
                <a:srgbClr val="FF0000"/>
              </a:solidFill>
            </a:endParaRPr>
          </a:p>
          <a:p>
            <a:pPr marL="342900" lvl="1" indent="-342900">
              <a:spcAft>
                <a:spcPts val="600"/>
              </a:spcAft>
              <a:buClrTx/>
            </a:pPr>
            <a:r>
              <a:rPr lang="ro-RO" sz="1600" dirty="0"/>
              <a:t>Roțile mari pot fi mai rapide, dar mai puțin precise și cu mai multe derapaje. </a:t>
            </a:r>
            <a:endParaRPr lang="en-US" sz="1600" dirty="0"/>
          </a:p>
          <a:p>
            <a:pPr marL="342900" indent="-342900">
              <a:buFont typeface="Arial" charset="0"/>
              <a:buChar char="•"/>
            </a:pPr>
            <a:r>
              <a:rPr lang="ro-RO" sz="1600" dirty="0"/>
              <a:t>Roțile mici sunt mult mai încete, dar uneori mai precise.</a:t>
            </a:r>
            <a:endParaRPr lang="en-US" sz="1600" dirty="0"/>
          </a:p>
          <a:p>
            <a:pPr marL="342900" indent="-342900">
              <a:buFont typeface="Arial" charset="0"/>
              <a:buChar char="•"/>
            </a:pPr>
            <a:r>
              <a:rPr lang="ro-RO" sz="1600" dirty="0"/>
              <a:t>Cauciucurile mai ferme nu vor aluneca de pe jante. </a:t>
            </a:r>
            <a:endParaRPr lang="en-US" sz="1600" dirty="0"/>
          </a:p>
          <a:p>
            <a:pPr marL="342900" indent="-342900">
              <a:buFont typeface="Arial" charset="0"/>
              <a:buChar char="•"/>
            </a:pPr>
            <a:r>
              <a:rPr lang="ro-RO" sz="1600" dirty="0"/>
              <a:t>Roțile de spate/ suport vă ajută să vă deplasați în multe direcții și robotul să aibă aceeași înălțime peste tot, înălțime egală cu aceea dată de roțile din față. </a:t>
            </a:r>
            <a:endParaRPr lang="en-US" sz="1600" dirty="0"/>
          </a:p>
          <a:p>
            <a:pPr marL="342900" indent="-342900">
              <a:buFont typeface="Arial" charset="0"/>
              <a:buChar char="•"/>
            </a:pPr>
            <a:r>
              <a:rPr lang="ro-RO" sz="1600" dirty="0"/>
              <a:t>Asigurați-vă că roțile voastre sunt fixate și nu flexează.</a:t>
            </a:r>
            <a:r>
              <a:rPr lang="en-US" sz="1600" dirty="0"/>
              <a:t> </a:t>
            </a:r>
            <a:r>
              <a:rPr lang="ro-RO" sz="1600" dirty="0"/>
              <a:t>Asigurați-vă ca sunt instalate strâns.</a:t>
            </a:r>
            <a:endParaRPr lang="en-US" sz="1600"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7232" y="1524318"/>
            <a:ext cx="2179530" cy="214195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7280" y="4214954"/>
            <a:ext cx="2820103" cy="1446811"/>
          </a:xfrm>
          <a:prstGeom prst="rect">
            <a:avLst/>
          </a:prstGeom>
        </p:spPr>
      </p:pic>
    </p:spTree>
    <p:extLst>
      <p:ext uri="{BB962C8B-B14F-4D97-AF65-F5344CB8AC3E}">
        <p14:creationId xmlns:p14="http://schemas.microsoft.com/office/powerpoint/2010/main" val="208029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Alte considerații</a:t>
            </a:r>
            <a:endParaRPr lang="en-US" dirty="0"/>
          </a:p>
        </p:txBody>
      </p:sp>
      <p:sp>
        <p:nvSpPr>
          <p:cNvPr id="3" name="Content Placeholder 2"/>
          <p:cNvSpPr>
            <a:spLocks noGrp="1"/>
          </p:cNvSpPr>
          <p:nvPr>
            <p:ph idx="1"/>
          </p:nvPr>
        </p:nvSpPr>
        <p:spPr>
          <a:xfrm>
            <a:off x="286974" y="1555507"/>
            <a:ext cx="5111876" cy="4856266"/>
          </a:xfrm>
        </p:spPr>
        <p:txBody>
          <a:bodyPr>
            <a:normAutofit fontScale="55000" lnSpcReduction="20000"/>
          </a:bodyPr>
          <a:lstStyle/>
          <a:p>
            <a:pPr marL="342900" indent="-342900">
              <a:buFont typeface="Arial" charset="0"/>
              <a:buChar char="•"/>
            </a:pPr>
            <a:r>
              <a:rPr lang="ro-RO" dirty="0"/>
              <a:t>Este robotul vostru durabil </a:t>
            </a:r>
            <a:r>
              <a:rPr lang="en-US" dirty="0"/>
              <a:t>(</a:t>
            </a:r>
            <a:r>
              <a:rPr lang="ro-RO" dirty="0"/>
              <a:t>sau lucrurile cad ușor</a:t>
            </a:r>
            <a:r>
              <a:rPr lang="en-US" dirty="0"/>
              <a:t>)?</a:t>
            </a:r>
          </a:p>
          <a:p>
            <a:pPr marL="342900" indent="-342900">
              <a:buFont typeface="Arial" charset="0"/>
              <a:buChar char="•"/>
            </a:pPr>
            <a:r>
              <a:rPr lang="ro-RO" dirty="0"/>
              <a:t>Când scoateți atașamentele, altceva cade de pe robot</a:t>
            </a:r>
            <a:r>
              <a:rPr lang="en-US" dirty="0"/>
              <a:t>?</a:t>
            </a:r>
          </a:p>
          <a:p>
            <a:pPr marL="342900" indent="-342900">
              <a:buFont typeface="Arial" charset="0"/>
              <a:buChar char="•"/>
            </a:pPr>
            <a:r>
              <a:rPr lang="ro-RO" dirty="0"/>
              <a:t>Plănuiți să mergeți urmărind pereții</a:t>
            </a:r>
            <a:r>
              <a:rPr lang="en-US" dirty="0"/>
              <a:t>? </a:t>
            </a:r>
            <a:r>
              <a:rPr lang="ro-RO" dirty="0"/>
              <a:t>Luați în considerare să adăugați roți mici în colțul robotului vostru?</a:t>
            </a:r>
            <a:endParaRPr lang="en-US" dirty="0"/>
          </a:p>
          <a:p>
            <a:pPr marL="342900" indent="-342900">
              <a:buFont typeface="Arial" charset="0"/>
              <a:buChar char="•"/>
            </a:pPr>
            <a:r>
              <a:rPr lang="ro-RO" dirty="0"/>
              <a:t>Plănuiți să vă aliniați la linii</a:t>
            </a:r>
            <a:r>
              <a:rPr lang="en-US" dirty="0"/>
              <a:t>? </a:t>
            </a:r>
            <a:r>
              <a:rPr lang="ro-RO" dirty="0"/>
              <a:t>Puteți </a:t>
            </a:r>
            <a:r>
              <a:rPr lang="ro-RO"/>
              <a:t>să aveți </a:t>
            </a:r>
            <a:r>
              <a:rPr lang="ro-RO" dirty="0"/>
              <a:t>nevoie și de al doilea senzor?</a:t>
            </a:r>
            <a:endParaRPr lang="en-US" dirty="0"/>
          </a:p>
          <a:p>
            <a:pPr marL="342900" indent="-342900">
              <a:buFont typeface="Arial" charset="0"/>
              <a:buChar char="•"/>
            </a:pPr>
            <a:r>
              <a:rPr lang="ro-RO" dirty="0"/>
              <a:t>Aveți acces la portul de încărcare pentru a reîncărca bateriile</a:t>
            </a:r>
            <a:r>
              <a:rPr lang="en-US" dirty="0"/>
              <a:t>?</a:t>
            </a:r>
          </a:p>
          <a:p>
            <a:pPr marL="342900" indent="-342900">
              <a:buFont typeface="Arial" charset="0"/>
              <a:buChar char="•"/>
            </a:pPr>
            <a:r>
              <a:rPr lang="ro-RO" dirty="0"/>
              <a:t>Puteți accesa ușor brick-ul, dacă plănuiți să utilizați bateriile AA pe EV3 vostru</a:t>
            </a:r>
            <a:r>
              <a:rPr lang="en-US" dirty="0"/>
              <a:t>?</a:t>
            </a:r>
          </a:p>
          <a:p>
            <a:pPr marL="342900" indent="-342900">
              <a:buFont typeface="Arial" charset="0"/>
              <a:buChar char="•"/>
            </a:pPr>
            <a:r>
              <a:rPr lang="ro-RO" dirty="0"/>
              <a:t>Puteți accesa portul </a:t>
            </a:r>
            <a:r>
              <a:rPr lang="en-US" dirty="0"/>
              <a:t>USB </a:t>
            </a:r>
            <a:r>
              <a:rPr lang="ro-RO" dirty="0"/>
              <a:t>pentru a descărca programele la competiție, unde </a:t>
            </a:r>
            <a:r>
              <a:rPr lang="en-US" dirty="0"/>
              <a:t>Bluetooth </a:t>
            </a:r>
            <a:r>
              <a:rPr lang="ro-RO" dirty="0"/>
              <a:t>nu este permit</a:t>
            </a:r>
            <a:r>
              <a:rPr lang="en-US" dirty="0"/>
              <a: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57632" y="3429000"/>
            <a:ext cx="3547997" cy="3018773"/>
          </a:xfrm>
          <a:prstGeom prst="rect">
            <a:avLst/>
          </a:prstGeom>
        </p:spPr>
      </p:pic>
      <p:pic>
        <p:nvPicPr>
          <p:cNvPr id="8" name="Picture 7" descr="A close-up of a toy&#10;&#10;Description automatically generated with low confidence">
            <a:extLst>
              <a:ext uri="{FF2B5EF4-FFF2-40B4-BE49-F238E27FC236}">
                <a16:creationId xmlns:a16="http://schemas.microsoft.com/office/drawing/2014/main" id="{B4812C0D-2F6D-D747-1ED4-E902979044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1777" y="294471"/>
            <a:ext cx="3653852" cy="3653852"/>
          </a:xfrm>
          <a:prstGeom prst="rect">
            <a:avLst/>
          </a:prstGeom>
        </p:spPr>
      </p:pic>
    </p:spTree>
    <p:extLst>
      <p:ext uri="{BB962C8B-B14F-4D97-AF65-F5344CB8AC3E}">
        <p14:creationId xmlns:p14="http://schemas.microsoft.com/office/powerpoint/2010/main" val="452347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9E0F3691-EE43-2247-B654-E079F60D988E}" vid="{2FA53789-A7CC-A64D-865A-ABC39EE28B46}"/>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4256</TotalTime>
  <Words>1097</Words>
  <Application>Microsoft Office PowerPoint</Application>
  <PresentationFormat>On-screen Show (4:3)</PresentationFormat>
  <Paragraphs>73</Paragraphs>
  <Slides>11</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Construcția unui robot de competiție</vt:lpstr>
      <vt:lpstr>Regulile noastre pentru design-ul roborului</vt:lpstr>
      <vt:lpstr>Considerații privind design-ul</vt:lpstr>
      <vt:lpstr>Înălțime  &amp; lățime</vt:lpstr>
      <vt:lpstr>echilibru</vt:lpstr>
      <vt:lpstr>Senzorii și plasarea lor</vt:lpstr>
      <vt:lpstr>Plasarea motorul pentru braț </vt:lpstr>
      <vt:lpstr>Roțile</vt:lpstr>
      <vt:lpstr>Alte considerații</vt:lpstr>
      <vt:lpstr>Sfaturi pentru jurizarea design-ului robotului</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Adnim</cp:lastModifiedBy>
  <cp:revision>114</cp:revision>
  <cp:lastPrinted>2016-08-04T16:21:11Z</cp:lastPrinted>
  <dcterms:created xsi:type="dcterms:W3CDTF">2014-10-28T21:59:38Z</dcterms:created>
  <dcterms:modified xsi:type="dcterms:W3CDTF">2023-08-26T13:27:24Z</dcterms:modified>
</cp:coreProperties>
</file>